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310" r:id="rId7"/>
    <p:sldId id="275" r:id="rId8"/>
    <p:sldId id="261" r:id="rId9"/>
    <p:sldId id="317" r:id="rId10"/>
    <p:sldId id="315" r:id="rId11"/>
    <p:sldId id="318" r:id="rId12"/>
    <p:sldId id="316" r:id="rId13"/>
    <p:sldId id="263" r:id="rId14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1803"/>
    <a:srgbClr val="1F3305"/>
    <a:srgbClr val="CD0F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E9D4A5-2B18-5E83-C593-A4953AE8F2DC}" v="16" dt="2020-02-27T15:19:20.6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12" autoAdjust="0"/>
    <p:restoredTop sz="94660"/>
  </p:normalViewPr>
  <p:slideViewPr>
    <p:cSldViewPr snapToGrid="0">
      <p:cViewPr>
        <p:scale>
          <a:sx n="50" d="100"/>
          <a:sy n="50" d="100"/>
        </p:scale>
        <p:origin x="660" y="57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ORMAN ALFONSO BASTO CARDONA" userId="S::n.basto@udla.edu.co::10faa9bb-eb79-48c1-a2b1-360d577a5115" providerId="AD" clId="Web-{70E9D4A5-2B18-5E83-C593-A4953AE8F2DC}"/>
    <pc:docChg chg="modSld">
      <pc:chgData name="NORMAN ALFONSO BASTO CARDONA" userId="S::n.basto@udla.edu.co::10faa9bb-eb79-48c1-a2b1-360d577a5115" providerId="AD" clId="Web-{70E9D4A5-2B18-5E83-C593-A4953AE8F2DC}" dt="2020-02-27T15:19:20.604" v="15" actId="20577"/>
      <pc:docMkLst>
        <pc:docMk/>
      </pc:docMkLst>
      <pc:sldChg chg="modSp">
        <pc:chgData name="NORMAN ALFONSO BASTO CARDONA" userId="S::n.basto@udla.edu.co::10faa9bb-eb79-48c1-a2b1-360d577a5115" providerId="AD" clId="Web-{70E9D4A5-2B18-5E83-C593-A4953AE8F2DC}" dt="2020-02-27T15:19:20.604" v="14" actId="20577"/>
        <pc:sldMkLst>
          <pc:docMk/>
          <pc:sldMk cId="1215817944" sldId="261"/>
        </pc:sldMkLst>
        <pc:spChg chg="mod">
          <ac:chgData name="NORMAN ALFONSO BASTO CARDONA" userId="S::n.basto@udla.edu.co::10faa9bb-eb79-48c1-a2b1-360d577a5115" providerId="AD" clId="Web-{70E9D4A5-2B18-5E83-C593-A4953AE8F2DC}" dt="2020-02-27T15:19:20.604" v="14" actId="20577"/>
          <ac:spMkLst>
            <pc:docMk/>
            <pc:sldMk cId="1215817944" sldId="261"/>
            <ac:spMk id="10" creationId="{C2155B23-D4F3-443D-8F6B-3B46D7A4A8D0}"/>
          </ac:spMkLst>
        </pc:spChg>
      </pc:sldChg>
    </pc:docChg>
  </pc:docChgLst>
</pc:chgInfo>
</file>

<file path=ppt/media/image1.jpg>
</file>

<file path=ppt/media/image10.png>
</file>

<file path=ppt/media/image11.gif>
</file>

<file path=ppt/media/image12.gif>
</file>

<file path=ppt/media/image13.gif>
</file>

<file path=ppt/media/image14.gif>
</file>

<file path=ppt/media/image15.png>
</file>

<file path=ppt/media/image16.gif>
</file>

<file path=ppt/media/image17.gif>
</file>

<file path=ppt/media/image18.png>
</file>

<file path=ppt/media/image19.gif>
</file>

<file path=ppt/media/image2.jpg>
</file>

<file path=ppt/media/image3.jpg>
</file>

<file path=ppt/media/image4.jpg>
</file>

<file path=ppt/media/image5.jpe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inic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189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va de Texto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5048" cy="6861048"/>
          </a:xfrm>
          <a:prstGeom prst="rect">
            <a:avLst/>
          </a:prstGeom>
        </p:spPr>
      </p:pic>
      <p:sp>
        <p:nvSpPr>
          <p:cNvPr id="10" name="Marcador de contenido 9"/>
          <p:cNvSpPr>
            <a:spLocks noGrp="1"/>
          </p:cNvSpPr>
          <p:nvPr>
            <p:ph sz="quarter" idx="10" hasCustomPrompt="1"/>
          </p:nvPr>
        </p:nvSpPr>
        <p:spPr>
          <a:xfrm>
            <a:off x="10464800" y="541339"/>
            <a:ext cx="889000" cy="474662"/>
          </a:xfrm>
        </p:spPr>
        <p:txBody>
          <a:bodyPr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  <a:lvl2pPr algn="ctr">
              <a:defRPr/>
            </a:lvl2pPr>
          </a:lstStyle>
          <a:p>
            <a:pPr lvl="0"/>
            <a:r>
              <a:rPr lang="es-ES" dirty="0"/>
              <a:t>NO.</a:t>
            </a:r>
          </a:p>
        </p:txBody>
      </p:sp>
      <p:pic>
        <p:nvPicPr>
          <p:cNvPr id="37" name="Imagen 36">
            <a:extLst>
              <a:ext uri="{FF2B5EF4-FFF2-40B4-BE49-F238E27FC236}">
                <a16:creationId xmlns:a16="http://schemas.microsoft.com/office/drawing/2014/main" id="{02713946-0246-47AD-864D-4106ABD64D9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7211" y="1409122"/>
            <a:ext cx="6858000" cy="4505325"/>
          </a:xfrm>
          <a:prstGeom prst="rect">
            <a:avLst/>
          </a:prstGeom>
        </p:spPr>
      </p:pic>
      <p:pic>
        <p:nvPicPr>
          <p:cNvPr id="40" name="Imagen 39">
            <a:extLst>
              <a:ext uri="{FF2B5EF4-FFF2-40B4-BE49-F238E27FC236}">
                <a16:creationId xmlns:a16="http://schemas.microsoft.com/office/drawing/2014/main" id="{BA83C3F6-4644-4D81-BF03-A334D16FEC6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3048" y="5495735"/>
            <a:ext cx="1600423" cy="1362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245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78027" y="3215418"/>
            <a:ext cx="11765692" cy="887026"/>
          </a:xfrm>
        </p:spPr>
        <p:txBody>
          <a:bodyPr>
            <a:normAutofit/>
          </a:bodyPr>
          <a:lstStyle>
            <a:lvl1pPr algn="ctr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39235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contenido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14600" y="645212"/>
            <a:ext cx="8198141" cy="409231"/>
          </a:xfrm>
        </p:spPr>
        <p:txBody>
          <a:bodyPr>
            <a:noAutofit/>
          </a:bodyPr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342768"/>
            <a:ext cx="10515600" cy="483419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s-ES" dirty="0"/>
              <a:t>Editar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0" hasCustomPrompt="1"/>
          </p:nvPr>
        </p:nvSpPr>
        <p:spPr>
          <a:xfrm>
            <a:off x="1038225" y="436605"/>
            <a:ext cx="741363" cy="503195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CO" dirty="0"/>
              <a:t>No.</a:t>
            </a:r>
          </a:p>
        </p:txBody>
      </p:sp>
    </p:spTree>
    <p:extLst>
      <p:ext uri="{BB962C8B-B14F-4D97-AF65-F5344CB8AC3E}">
        <p14:creationId xmlns:p14="http://schemas.microsoft.com/office/powerpoint/2010/main" val="1860216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contenido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58097" y="735828"/>
            <a:ext cx="8299055" cy="409231"/>
          </a:xfrm>
        </p:spPr>
        <p:txBody>
          <a:bodyPr>
            <a:noAutofit/>
          </a:bodyPr>
          <a:lstStyle>
            <a:lvl1pPr algn="r"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48497" y="1556951"/>
            <a:ext cx="10758617" cy="490975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s-ES" dirty="0"/>
              <a:t>Editar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6" name="Marcador de texto 9"/>
          <p:cNvSpPr>
            <a:spLocks noGrp="1"/>
          </p:cNvSpPr>
          <p:nvPr>
            <p:ph type="body" sz="quarter" idx="10" hasCustomPrompt="1"/>
          </p:nvPr>
        </p:nvSpPr>
        <p:spPr>
          <a:xfrm>
            <a:off x="10536452" y="526878"/>
            <a:ext cx="741363" cy="503195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CO" dirty="0"/>
              <a:t>No.</a:t>
            </a:r>
          </a:p>
        </p:txBody>
      </p:sp>
    </p:spTree>
    <p:extLst>
      <p:ext uri="{BB962C8B-B14F-4D97-AF65-F5344CB8AC3E}">
        <p14:creationId xmlns:p14="http://schemas.microsoft.com/office/powerpoint/2010/main" val="3831764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con dos objetos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438400" y="659028"/>
            <a:ext cx="8303741" cy="387178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375718"/>
            <a:ext cx="5181600" cy="5016843"/>
          </a:xfrm>
        </p:spPr>
        <p:txBody>
          <a:bodyPr/>
          <a:lstStyle/>
          <a:p>
            <a:pPr lvl="0"/>
            <a:r>
              <a:rPr lang="es-ES" dirty="0"/>
              <a:t>Editar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375718"/>
            <a:ext cx="5181600" cy="5016843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9" name="Marcador de texto 9"/>
          <p:cNvSpPr>
            <a:spLocks noGrp="1"/>
          </p:cNvSpPr>
          <p:nvPr>
            <p:ph type="body" sz="quarter" idx="10" hasCustomPrompt="1"/>
          </p:nvPr>
        </p:nvSpPr>
        <p:spPr>
          <a:xfrm>
            <a:off x="1038225" y="436605"/>
            <a:ext cx="741363" cy="503195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CO" dirty="0"/>
              <a:t>No.</a:t>
            </a:r>
          </a:p>
        </p:txBody>
      </p:sp>
    </p:spTree>
    <p:extLst>
      <p:ext uri="{BB962C8B-B14F-4D97-AF65-F5344CB8AC3E}">
        <p14:creationId xmlns:p14="http://schemas.microsoft.com/office/powerpoint/2010/main" val="1440524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con dos objetos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4000" y="724930"/>
            <a:ext cx="8229600" cy="419658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6" name="Marcador de texto 9"/>
          <p:cNvSpPr>
            <a:spLocks noGrp="1"/>
          </p:cNvSpPr>
          <p:nvPr>
            <p:ph type="body" sz="quarter" idx="10" hasCustomPrompt="1"/>
          </p:nvPr>
        </p:nvSpPr>
        <p:spPr>
          <a:xfrm>
            <a:off x="10462311" y="538313"/>
            <a:ext cx="741363" cy="503195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CO" dirty="0"/>
              <a:t>No.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95A7A0F-8B35-4451-B511-CA875743B7D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687" y="1869518"/>
            <a:ext cx="8658225" cy="427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93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iapositiva 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3956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iapositiva de f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561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va de Texto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048"/>
            <a:ext cx="12195048" cy="6861048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09159" y="613423"/>
            <a:ext cx="8243507" cy="443450"/>
          </a:xfrm>
        </p:spPr>
        <p:txBody>
          <a:bodyPr>
            <a:noAutofit/>
          </a:bodyPr>
          <a:lstStyle>
            <a:lvl1pPr algn="l">
              <a:defRPr sz="2500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9" name="Marcador de contenido 9"/>
          <p:cNvSpPr>
            <a:spLocks noGrp="1"/>
          </p:cNvSpPr>
          <p:nvPr>
            <p:ph sz="quarter" idx="10" hasCustomPrompt="1"/>
          </p:nvPr>
        </p:nvSpPr>
        <p:spPr>
          <a:xfrm>
            <a:off x="889000" y="460627"/>
            <a:ext cx="889000" cy="474662"/>
          </a:xfrm>
        </p:spPr>
        <p:txBody>
          <a:bodyPr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  <a:lvl2pPr algn="ctr">
              <a:defRPr/>
            </a:lvl2pPr>
          </a:lstStyle>
          <a:p>
            <a:pPr lvl="0"/>
            <a:r>
              <a:rPr lang="es-ES" dirty="0"/>
              <a:t>NO.</a:t>
            </a:r>
          </a:p>
        </p:txBody>
      </p:sp>
    </p:spTree>
    <p:extLst>
      <p:ext uri="{BB962C8B-B14F-4D97-AF65-F5344CB8AC3E}">
        <p14:creationId xmlns:p14="http://schemas.microsoft.com/office/powerpoint/2010/main" val="7122520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169C4-0672-472A-9DB3-81185E2251DC}" type="datetimeFigureOut">
              <a:rPr lang="es-CO" smtClean="0"/>
              <a:t>23/06/2020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59C1FD-C4F4-4F0E-9D05-1499F27510D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08828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52" r:id="rId5"/>
    <p:sldLayoutId id="2147483662" r:id="rId6"/>
    <p:sldLayoutId id="2147483655" r:id="rId7"/>
    <p:sldLayoutId id="2147483663" r:id="rId8"/>
    <p:sldLayoutId id="2147483664" r:id="rId9"/>
    <p:sldLayoutId id="2147483665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6574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676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33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3295650"/>
            <a:ext cx="11765692" cy="876300"/>
          </a:xfrm>
        </p:spPr>
        <p:txBody>
          <a:bodyPr>
            <a:noAutofit/>
          </a:bodyPr>
          <a:lstStyle/>
          <a:p>
            <a:r>
              <a:rPr lang="es-CO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Creación </a:t>
            </a:r>
            <a:r>
              <a:rPr lang="es-CO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 una </a:t>
            </a:r>
            <a:r>
              <a:rPr lang="es-CO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plataforma web que permita visualizar  las ofertas turísticas de la comunidad comunitaria Corcaraño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E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s-CO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3676650" y="4191000"/>
            <a:ext cx="5257800" cy="1200329"/>
          </a:xfrm>
          <a:prstGeom prst="rect">
            <a:avLst/>
          </a:prstGeom>
          <a:solidFill>
            <a:srgbClr val="0E1803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uadroTexto 2"/>
          <p:cNvSpPr txBox="1"/>
          <p:nvPr/>
        </p:nvSpPr>
        <p:spPr>
          <a:xfrm>
            <a:off x="3352800" y="4210050"/>
            <a:ext cx="64960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Norman Alfonso Basto Cardona</a:t>
            </a:r>
          </a:p>
          <a:p>
            <a:pPr algn="ctr"/>
            <a:r>
              <a:rPr lang="es-CO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Felipe Apache collazos</a:t>
            </a:r>
          </a:p>
          <a:p>
            <a:pPr algn="ctr"/>
            <a:r>
              <a:rPr lang="es-CO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 ”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9478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ítulo 19">
            <a:extLst>
              <a:ext uri="{FF2B5EF4-FFF2-40B4-BE49-F238E27FC236}">
                <a16:creationId xmlns:a16="http://schemas.microsoft.com/office/drawing/2014/main" id="{8B7CC1CF-3B64-4F76-894D-26ECAA927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TABLA DE CONTENIDO </a:t>
            </a:r>
            <a:endParaRPr lang="es-E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2509159" y="460627"/>
            <a:ext cx="5538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</a:t>
            </a:r>
            <a:endParaRPr lang="en-US" dirty="0" smtClean="0"/>
          </a:p>
        </p:txBody>
      </p:sp>
      <p:sp>
        <p:nvSpPr>
          <p:cNvPr id="60" name="Footer Placeholder 2"/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The Power of PowerPoint | thepopp.com</a:t>
            </a:r>
            <a:endParaRPr lang="en-US" dirty="0"/>
          </a:p>
        </p:txBody>
      </p:sp>
      <p:sp>
        <p:nvSpPr>
          <p:cNvPr id="62" name="Rectangle 41"/>
          <p:cNvSpPr/>
          <p:nvPr/>
        </p:nvSpPr>
        <p:spPr>
          <a:xfrm>
            <a:off x="0" y="2566593"/>
            <a:ext cx="12192000" cy="1299554"/>
          </a:xfrm>
          <a:prstGeom prst="rect">
            <a:avLst/>
          </a:prstGeom>
          <a:gradFill flip="none" rotWithShape="1">
            <a:gsLst>
              <a:gs pos="79000">
                <a:srgbClr val="CD0F01"/>
              </a:gs>
              <a:gs pos="8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63" name="Freeform: Shape 74"/>
          <p:cNvSpPr/>
          <p:nvPr/>
        </p:nvSpPr>
        <p:spPr>
          <a:xfrm>
            <a:off x="3337239" y="2133765"/>
            <a:ext cx="865444" cy="432827"/>
          </a:xfrm>
          <a:custGeom>
            <a:avLst/>
            <a:gdLst>
              <a:gd name="connsiteX0" fmla="*/ 732759 w 1465518"/>
              <a:gd name="connsiteY0" fmla="*/ 0 h 637235"/>
              <a:gd name="connsiteX1" fmla="*/ 1465518 w 1465518"/>
              <a:gd name="connsiteY1" fmla="*/ 637235 h 637235"/>
              <a:gd name="connsiteX2" fmla="*/ 0 w 1465518"/>
              <a:gd name="connsiteY2" fmla="*/ 637235 h 637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65518" h="637235">
                <a:moveTo>
                  <a:pt x="732759" y="0"/>
                </a:moveTo>
                <a:lnTo>
                  <a:pt x="1465518" y="637235"/>
                </a:lnTo>
                <a:lnTo>
                  <a:pt x="0" y="63723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64" name="Freeform: Shape 75"/>
          <p:cNvSpPr/>
          <p:nvPr/>
        </p:nvSpPr>
        <p:spPr>
          <a:xfrm rot="10800000">
            <a:off x="123905" y="3866147"/>
            <a:ext cx="865444" cy="432827"/>
          </a:xfrm>
          <a:custGeom>
            <a:avLst/>
            <a:gdLst>
              <a:gd name="connsiteX0" fmla="*/ 732759 w 1465518"/>
              <a:gd name="connsiteY0" fmla="*/ 0 h 637235"/>
              <a:gd name="connsiteX1" fmla="*/ 1465518 w 1465518"/>
              <a:gd name="connsiteY1" fmla="*/ 637235 h 637235"/>
              <a:gd name="connsiteX2" fmla="*/ 0 w 1465518"/>
              <a:gd name="connsiteY2" fmla="*/ 637235 h 637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65518" h="637235">
                <a:moveTo>
                  <a:pt x="732759" y="0"/>
                </a:moveTo>
                <a:lnTo>
                  <a:pt x="1465518" y="637235"/>
                </a:lnTo>
                <a:lnTo>
                  <a:pt x="0" y="63723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 dirty="0"/>
          </a:p>
        </p:txBody>
      </p:sp>
      <p:sp>
        <p:nvSpPr>
          <p:cNvPr id="65" name="Freeform: Shape 71"/>
          <p:cNvSpPr/>
          <p:nvPr/>
        </p:nvSpPr>
        <p:spPr>
          <a:xfrm rot="18900000">
            <a:off x="255232" y="2838941"/>
            <a:ext cx="3816125" cy="754859"/>
          </a:xfrm>
          <a:custGeom>
            <a:avLst/>
            <a:gdLst>
              <a:gd name="connsiteX0" fmla="*/ 4592073 w 5724187"/>
              <a:gd name="connsiteY0" fmla="*/ 0 h 1132114"/>
              <a:gd name="connsiteX1" fmla="*/ 5724187 w 5724187"/>
              <a:gd name="connsiteY1" fmla="*/ 1132114 h 1132114"/>
              <a:gd name="connsiteX2" fmla="*/ 1132114 w 5724187"/>
              <a:gd name="connsiteY2" fmla="*/ 1132114 h 1132114"/>
              <a:gd name="connsiteX3" fmla="*/ 0 w 5724187"/>
              <a:gd name="connsiteY3" fmla="*/ 0 h 113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4187" h="1132114">
                <a:moveTo>
                  <a:pt x="4592073" y="0"/>
                </a:moveTo>
                <a:lnTo>
                  <a:pt x="5724187" y="1132114"/>
                </a:lnTo>
                <a:lnTo>
                  <a:pt x="1132114" y="113211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66" name="Text Placeholder 3"/>
          <p:cNvSpPr txBox="1">
            <a:spLocks/>
          </p:cNvSpPr>
          <p:nvPr/>
        </p:nvSpPr>
        <p:spPr>
          <a:xfrm rot="18900000">
            <a:off x="991779" y="2916458"/>
            <a:ext cx="2343032" cy="64905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933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b="1" dirty="0" smtClean="0">
                <a:solidFill>
                  <a:schemeClr val="tx1"/>
                </a:solidFill>
              </a:rPr>
              <a:t>Problema</a:t>
            </a:r>
            <a:endParaRPr kumimoji="1" lang="es-CO" altLang="ja-JP" b="1" dirty="0">
              <a:solidFill>
                <a:schemeClr val="tx1"/>
              </a:solidFill>
            </a:endParaRPr>
          </a:p>
        </p:txBody>
      </p:sp>
      <p:sp>
        <p:nvSpPr>
          <p:cNvPr id="67" name="Freeform: Shape 78"/>
          <p:cNvSpPr/>
          <p:nvPr/>
        </p:nvSpPr>
        <p:spPr>
          <a:xfrm>
            <a:off x="5307011" y="2133765"/>
            <a:ext cx="865444" cy="432827"/>
          </a:xfrm>
          <a:custGeom>
            <a:avLst/>
            <a:gdLst>
              <a:gd name="connsiteX0" fmla="*/ 732759 w 1465518"/>
              <a:gd name="connsiteY0" fmla="*/ 0 h 637235"/>
              <a:gd name="connsiteX1" fmla="*/ 1465518 w 1465518"/>
              <a:gd name="connsiteY1" fmla="*/ 637235 h 637235"/>
              <a:gd name="connsiteX2" fmla="*/ 0 w 1465518"/>
              <a:gd name="connsiteY2" fmla="*/ 637235 h 637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65518" h="637235">
                <a:moveTo>
                  <a:pt x="732759" y="0"/>
                </a:moveTo>
                <a:lnTo>
                  <a:pt x="1465518" y="637235"/>
                </a:lnTo>
                <a:lnTo>
                  <a:pt x="0" y="63723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68" name="Freeform: Shape 79"/>
          <p:cNvSpPr/>
          <p:nvPr/>
        </p:nvSpPr>
        <p:spPr>
          <a:xfrm rot="10800000">
            <a:off x="2093677" y="3866147"/>
            <a:ext cx="865444" cy="432827"/>
          </a:xfrm>
          <a:custGeom>
            <a:avLst/>
            <a:gdLst>
              <a:gd name="connsiteX0" fmla="*/ 732759 w 1465518"/>
              <a:gd name="connsiteY0" fmla="*/ 0 h 637235"/>
              <a:gd name="connsiteX1" fmla="*/ 1465518 w 1465518"/>
              <a:gd name="connsiteY1" fmla="*/ 637235 h 637235"/>
              <a:gd name="connsiteX2" fmla="*/ 0 w 1465518"/>
              <a:gd name="connsiteY2" fmla="*/ 637235 h 637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65518" h="637235">
                <a:moveTo>
                  <a:pt x="732759" y="0"/>
                </a:moveTo>
                <a:lnTo>
                  <a:pt x="1465518" y="637235"/>
                </a:lnTo>
                <a:lnTo>
                  <a:pt x="0" y="63723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 dirty="0"/>
          </a:p>
        </p:txBody>
      </p:sp>
      <p:sp>
        <p:nvSpPr>
          <p:cNvPr id="69" name="Freeform: Shape 80"/>
          <p:cNvSpPr/>
          <p:nvPr/>
        </p:nvSpPr>
        <p:spPr>
          <a:xfrm rot="18900000">
            <a:off x="2225004" y="2838941"/>
            <a:ext cx="3816125" cy="754859"/>
          </a:xfrm>
          <a:custGeom>
            <a:avLst/>
            <a:gdLst>
              <a:gd name="connsiteX0" fmla="*/ 4592073 w 5724187"/>
              <a:gd name="connsiteY0" fmla="*/ 0 h 1132114"/>
              <a:gd name="connsiteX1" fmla="*/ 5724187 w 5724187"/>
              <a:gd name="connsiteY1" fmla="*/ 1132114 h 1132114"/>
              <a:gd name="connsiteX2" fmla="*/ 1132114 w 5724187"/>
              <a:gd name="connsiteY2" fmla="*/ 1132114 h 1132114"/>
              <a:gd name="connsiteX3" fmla="*/ 0 w 5724187"/>
              <a:gd name="connsiteY3" fmla="*/ 0 h 113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4187" h="1132114">
                <a:moveTo>
                  <a:pt x="4592073" y="0"/>
                </a:moveTo>
                <a:lnTo>
                  <a:pt x="5724187" y="1132114"/>
                </a:lnTo>
                <a:lnTo>
                  <a:pt x="1132114" y="113211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70" name="Text Placeholder 3"/>
          <p:cNvSpPr txBox="1">
            <a:spLocks/>
          </p:cNvSpPr>
          <p:nvPr/>
        </p:nvSpPr>
        <p:spPr>
          <a:xfrm rot="18900000">
            <a:off x="2961551" y="2916458"/>
            <a:ext cx="2343032" cy="64905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933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b="1" dirty="0" smtClean="0">
                <a:solidFill>
                  <a:schemeClr val="tx1"/>
                </a:solidFill>
              </a:rPr>
              <a:t>Objetivos</a:t>
            </a:r>
            <a:endParaRPr lang="es-CO" b="1" dirty="0">
              <a:solidFill>
                <a:schemeClr val="tx1"/>
              </a:solidFill>
            </a:endParaRPr>
          </a:p>
        </p:txBody>
      </p:sp>
      <p:sp>
        <p:nvSpPr>
          <p:cNvPr id="71" name="Freeform: Shape 82"/>
          <p:cNvSpPr/>
          <p:nvPr/>
        </p:nvSpPr>
        <p:spPr>
          <a:xfrm>
            <a:off x="7276783" y="2133765"/>
            <a:ext cx="865444" cy="432827"/>
          </a:xfrm>
          <a:custGeom>
            <a:avLst/>
            <a:gdLst>
              <a:gd name="connsiteX0" fmla="*/ 732759 w 1465518"/>
              <a:gd name="connsiteY0" fmla="*/ 0 h 637235"/>
              <a:gd name="connsiteX1" fmla="*/ 1465518 w 1465518"/>
              <a:gd name="connsiteY1" fmla="*/ 637235 h 637235"/>
              <a:gd name="connsiteX2" fmla="*/ 0 w 1465518"/>
              <a:gd name="connsiteY2" fmla="*/ 637235 h 637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65518" h="637235">
                <a:moveTo>
                  <a:pt x="732759" y="0"/>
                </a:moveTo>
                <a:lnTo>
                  <a:pt x="1465518" y="637235"/>
                </a:lnTo>
                <a:lnTo>
                  <a:pt x="0" y="63723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72" name="Freeform: Shape 83"/>
          <p:cNvSpPr/>
          <p:nvPr/>
        </p:nvSpPr>
        <p:spPr>
          <a:xfrm rot="10800000">
            <a:off x="4063449" y="3866147"/>
            <a:ext cx="865444" cy="432827"/>
          </a:xfrm>
          <a:custGeom>
            <a:avLst/>
            <a:gdLst>
              <a:gd name="connsiteX0" fmla="*/ 732759 w 1465518"/>
              <a:gd name="connsiteY0" fmla="*/ 0 h 637235"/>
              <a:gd name="connsiteX1" fmla="*/ 1465518 w 1465518"/>
              <a:gd name="connsiteY1" fmla="*/ 637235 h 637235"/>
              <a:gd name="connsiteX2" fmla="*/ 0 w 1465518"/>
              <a:gd name="connsiteY2" fmla="*/ 637235 h 637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65518" h="637235">
                <a:moveTo>
                  <a:pt x="732759" y="0"/>
                </a:moveTo>
                <a:lnTo>
                  <a:pt x="1465518" y="637235"/>
                </a:lnTo>
                <a:lnTo>
                  <a:pt x="0" y="63723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 dirty="0"/>
          </a:p>
        </p:txBody>
      </p:sp>
      <p:sp>
        <p:nvSpPr>
          <p:cNvPr id="73" name="Freeform: Shape 84"/>
          <p:cNvSpPr/>
          <p:nvPr/>
        </p:nvSpPr>
        <p:spPr>
          <a:xfrm rot="18900000">
            <a:off x="4194776" y="2838941"/>
            <a:ext cx="3816125" cy="754859"/>
          </a:xfrm>
          <a:custGeom>
            <a:avLst/>
            <a:gdLst>
              <a:gd name="connsiteX0" fmla="*/ 4592073 w 5724187"/>
              <a:gd name="connsiteY0" fmla="*/ 0 h 1132114"/>
              <a:gd name="connsiteX1" fmla="*/ 5724187 w 5724187"/>
              <a:gd name="connsiteY1" fmla="*/ 1132114 h 1132114"/>
              <a:gd name="connsiteX2" fmla="*/ 1132114 w 5724187"/>
              <a:gd name="connsiteY2" fmla="*/ 1132114 h 1132114"/>
              <a:gd name="connsiteX3" fmla="*/ 0 w 5724187"/>
              <a:gd name="connsiteY3" fmla="*/ 0 h 113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4187" h="1132114">
                <a:moveTo>
                  <a:pt x="4592073" y="0"/>
                </a:moveTo>
                <a:lnTo>
                  <a:pt x="5724187" y="1132114"/>
                </a:lnTo>
                <a:lnTo>
                  <a:pt x="1132114" y="113211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74" name="Text Placeholder 3"/>
          <p:cNvSpPr txBox="1">
            <a:spLocks/>
          </p:cNvSpPr>
          <p:nvPr/>
        </p:nvSpPr>
        <p:spPr>
          <a:xfrm rot="18900000">
            <a:off x="4931323" y="2916458"/>
            <a:ext cx="2343032" cy="64905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933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b="1" dirty="0" smtClean="0">
                <a:solidFill>
                  <a:schemeClr val="tx1"/>
                </a:solidFill>
              </a:rPr>
              <a:t>Limites</a:t>
            </a:r>
            <a:endParaRPr lang="es-CO" b="1" dirty="0">
              <a:solidFill>
                <a:schemeClr val="tx1"/>
              </a:solidFill>
            </a:endParaRPr>
          </a:p>
        </p:txBody>
      </p:sp>
      <p:sp>
        <p:nvSpPr>
          <p:cNvPr id="75" name="Freeform: Shape 86"/>
          <p:cNvSpPr/>
          <p:nvPr/>
        </p:nvSpPr>
        <p:spPr>
          <a:xfrm>
            <a:off x="9246555" y="2133765"/>
            <a:ext cx="865444" cy="432827"/>
          </a:xfrm>
          <a:custGeom>
            <a:avLst/>
            <a:gdLst>
              <a:gd name="connsiteX0" fmla="*/ 732759 w 1465518"/>
              <a:gd name="connsiteY0" fmla="*/ 0 h 637235"/>
              <a:gd name="connsiteX1" fmla="*/ 1465518 w 1465518"/>
              <a:gd name="connsiteY1" fmla="*/ 637235 h 637235"/>
              <a:gd name="connsiteX2" fmla="*/ 0 w 1465518"/>
              <a:gd name="connsiteY2" fmla="*/ 637235 h 637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65518" h="637235">
                <a:moveTo>
                  <a:pt x="732759" y="0"/>
                </a:moveTo>
                <a:lnTo>
                  <a:pt x="1465518" y="637235"/>
                </a:lnTo>
                <a:lnTo>
                  <a:pt x="0" y="63723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76" name="Freeform: Shape 87"/>
          <p:cNvSpPr/>
          <p:nvPr/>
        </p:nvSpPr>
        <p:spPr>
          <a:xfrm rot="10800000">
            <a:off x="6033221" y="3866147"/>
            <a:ext cx="865444" cy="432827"/>
          </a:xfrm>
          <a:custGeom>
            <a:avLst/>
            <a:gdLst>
              <a:gd name="connsiteX0" fmla="*/ 732759 w 1465518"/>
              <a:gd name="connsiteY0" fmla="*/ 0 h 637235"/>
              <a:gd name="connsiteX1" fmla="*/ 1465518 w 1465518"/>
              <a:gd name="connsiteY1" fmla="*/ 637235 h 637235"/>
              <a:gd name="connsiteX2" fmla="*/ 0 w 1465518"/>
              <a:gd name="connsiteY2" fmla="*/ 637235 h 637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65518" h="637235">
                <a:moveTo>
                  <a:pt x="732759" y="0"/>
                </a:moveTo>
                <a:lnTo>
                  <a:pt x="1465518" y="637235"/>
                </a:lnTo>
                <a:lnTo>
                  <a:pt x="0" y="63723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 dirty="0"/>
          </a:p>
        </p:txBody>
      </p:sp>
      <p:sp>
        <p:nvSpPr>
          <p:cNvPr id="77" name="Freeform: Shape 88"/>
          <p:cNvSpPr/>
          <p:nvPr/>
        </p:nvSpPr>
        <p:spPr>
          <a:xfrm rot="18900000">
            <a:off x="6164548" y="2838941"/>
            <a:ext cx="3816125" cy="754859"/>
          </a:xfrm>
          <a:custGeom>
            <a:avLst/>
            <a:gdLst>
              <a:gd name="connsiteX0" fmla="*/ 4592073 w 5724187"/>
              <a:gd name="connsiteY0" fmla="*/ 0 h 1132114"/>
              <a:gd name="connsiteX1" fmla="*/ 5724187 w 5724187"/>
              <a:gd name="connsiteY1" fmla="*/ 1132114 h 1132114"/>
              <a:gd name="connsiteX2" fmla="*/ 1132114 w 5724187"/>
              <a:gd name="connsiteY2" fmla="*/ 1132114 h 1132114"/>
              <a:gd name="connsiteX3" fmla="*/ 0 w 5724187"/>
              <a:gd name="connsiteY3" fmla="*/ 0 h 113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4187" h="1132114">
                <a:moveTo>
                  <a:pt x="4592073" y="0"/>
                </a:moveTo>
                <a:lnTo>
                  <a:pt x="5724187" y="1132114"/>
                </a:lnTo>
                <a:lnTo>
                  <a:pt x="1132114" y="113211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78" name="Text Placeholder 3"/>
          <p:cNvSpPr txBox="1">
            <a:spLocks/>
          </p:cNvSpPr>
          <p:nvPr/>
        </p:nvSpPr>
        <p:spPr>
          <a:xfrm rot="18900000">
            <a:off x="6901095" y="2916458"/>
            <a:ext cx="2343032" cy="64905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933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b="1" dirty="0" smtClean="0">
                <a:solidFill>
                  <a:schemeClr val="tx1"/>
                </a:solidFill>
              </a:rPr>
              <a:t>Ventajas</a:t>
            </a:r>
            <a:endParaRPr lang="es-CO" b="1" dirty="0">
              <a:solidFill>
                <a:schemeClr val="tx1"/>
              </a:solidFill>
            </a:endParaRPr>
          </a:p>
        </p:txBody>
      </p:sp>
      <p:sp>
        <p:nvSpPr>
          <p:cNvPr id="79" name="Freeform: Shape 90"/>
          <p:cNvSpPr/>
          <p:nvPr/>
        </p:nvSpPr>
        <p:spPr>
          <a:xfrm>
            <a:off x="11216328" y="2133765"/>
            <a:ext cx="865444" cy="432827"/>
          </a:xfrm>
          <a:custGeom>
            <a:avLst/>
            <a:gdLst>
              <a:gd name="connsiteX0" fmla="*/ 732759 w 1465518"/>
              <a:gd name="connsiteY0" fmla="*/ 0 h 637235"/>
              <a:gd name="connsiteX1" fmla="*/ 1465518 w 1465518"/>
              <a:gd name="connsiteY1" fmla="*/ 637235 h 637235"/>
              <a:gd name="connsiteX2" fmla="*/ 0 w 1465518"/>
              <a:gd name="connsiteY2" fmla="*/ 637235 h 637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65518" h="637235">
                <a:moveTo>
                  <a:pt x="732759" y="0"/>
                </a:moveTo>
                <a:lnTo>
                  <a:pt x="1465518" y="637235"/>
                </a:lnTo>
                <a:lnTo>
                  <a:pt x="0" y="63723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80" name="Freeform: Shape 91"/>
          <p:cNvSpPr/>
          <p:nvPr/>
        </p:nvSpPr>
        <p:spPr>
          <a:xfrm rot="10800000">
            <a:off x="8002994" y="3866147"/>
            <a:ext cx="865444" cy="432827"/>
          </a:xfrm>
          <a:custGeom>
            <a:avLst/>
            <a:gdLst>
              <a:gd name="connsiteX0" fmla="*/ 732759 w 1465518"/>
              <a:gd name="connsiteY0" fmla="*/ 0 h 637235"/>
              <a:gd name="connsiteX1" fmla="*/ 1465518 w 1465518"/>
              <a:gd name="connsiteY1" fmla="*/ 637235 h 637235"/>
              <a:gd name="connsiteX2" fmla="*/ 0 w 1465518"/>
              <a:gd name="connsiteY2" fmla="*/ 637235 h 637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65518" h="637235">
                <a:moveTo>
                  <a:pt x="732759" y="0"/>
                </a:moveTo>
                <a:lnTo>
                  <a:pt x="1465518" y="637235"/>
                </a:lnTo>
                <a:lnTo>
                  <a:pt x="0" y="63723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 dirty="0"/>
          </a:p>
        </p:txBody>
      </p:sp>
      <p:sp>
        <p:nvSpPr>
          <p:cNvPr id="81" name="Freeform: Shape 92"/>
          <p:cNvSpPr/>
          <p:nvPr/>
        </p:nvSpPr>
        <p:spPr>
          <a:xfrm rot="18900000">
            <a:off x="8134321" y="2838941"/>
            <a:ext cx="3816125" cy="754859"/>
          </a:xfrm>
          <a:custGeom>
            <a:avLst/>
            <a:gdLst>
              <a:gd name="connsiteX0" fmla="*/ 4592073 w 5724187"/>
              <a:gd name="connsiteY0" fmla="*/ 0 h 1132114"/>
              <a:gd name="connsiteX1" fmla="*/ 5724187 w 5724187"/>
              <a:gd name="connsiteY1" fmla="*/ 1132114 h 1132114"/>
              <a:gd name="connsiteX2" fmla="*/ 1132114 w 5724187"/>
              <a:gd name="connsiteY2" fmla="*/ 1132114 h 1132114"/>
              <a:gd name="connsiteX3" fmla="*/ 0 w 5724187"/>
              <a:gd name="connsiteY3" fmla="*/ 0 h 113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4187" h="1132114">
                <a:moveTo>
                  <a:pt x="4592073" y="0"/>
                </a:moveTo>
                <a:lnTo>
                  <a:pt x="5724187" y="1132114"/>
                </a:lnTo>
                <a:lnTo>
                  <a:pt x="1132114" y="113211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82" name="Text Placeholder 3"/>
          <p:cNvSpPr txBox="1">
            <a:spLocks/>
          </p:cNvSpPr>
          <p:nvPr/>
        </p:nvSpPr>
        <p:spPr>
          <a:xfrm rot="18900000">
            <a:off x="8870867" y="2916458"/>
            <a:ext cx="2343032" cy="64905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933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b="1" dirty="0" smtClean="0">
                <a:solidFill>
                  <a:schemeClr val="tx1"/>
                </a:solidFill>
              </a:rPr>
              <a:t>Importancia</a:t>
            </a:r>
            <a:endParaRPr lang="es-CO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8072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75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25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75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250"/>
                            </p:stCondLst>
                            <p:childTnLst>
                              <p:par>
                                <p:cTn id="5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75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250"/>
                            </p:stCondLst>
                            <p:childTnLst>
                              <p:par>
                                <p:cTn id="6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500"/>
                            </p:stCondLst>
                            <p:childTnLst>
                              <p:par>
                                <p:cTn id="6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2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75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250"/>
                            </p:stCondLst>
                            <p:childTnLst>
                              <p:par>
                                <p:cTn id="8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2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63" grpId="0" animBg="1"/>
      <p:bldP spid="64" grpId="0" animBg="1"/>
      <p:bldP spid="65" grpId="0" animBg="1"/>
      <p:bldP spid="6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animBg="1"/>
      <p:bldP spid="68" grpId="0" animBg="1"/>
      <p:bldP spid="69" grpId="0" animBg="1"/>
      <p:bldP spid="70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1" grpId="0" animBg="1"/>
      <p:bldP spid="72" grpId="0" animBg="1"/>
      <p:bldP spid="73" grpId="0" animBg="1"/>
      <p:bldP spid="74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5" grpId="0" animBg="1"/>
      <p:bldP spid="76" grpId="0" animBg="1"/>
      <p:bldP spid="77" grpId="0" animBg="1"/>
      <p:bldP spid="78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9" grpId="0" animBg="1"/>
      <p:bldP spid="80" grpId="0" animBg="1"/>
      <p:bldP spid="81" grpId="0" animBg="1"/>
      <p:bldP spid="8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CuadroTexto 312">
            <a:extLst>
              <a:ext uri="{FF2B5EF4-FFF2-40B4-BE49-F238E27FC236}">
                <a16:creationId xmlns:a16="http://schemas.microsoft.com/office/drawing/2014/main" id="{DBC21753-C0CE-45B7-8994-6D3673D759E0}"/>
              </a:ext>
            </a:extLst>
          </p:cNvPr>
          <p:cNvSpPr txBox="1"/>
          <p:nvPr/>
        </p:nvSpPr>
        <p:spPr>
          <a:xfrm>
            <a:off x="1549074" y="1467852"/>
            <a:ext cx="3477126" cy="4247317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just"/>
            <a:r>
              <a:rPr lang="es-CO" dirty="0" smtClean="0"/>
              <a:t>Corcaraño, turismo rural comunitario ofrece servicios como </a:t>
            </a:r>
            <a:r>
              <a:rPr lang="es-CO" dirty="0"/>
              <a:t>una comunidad campesina organizada, participando, beneficiándose e involucrándose en los diferentes eslabones de la cadena productiva del turismo, lo que genera un mayor bienestar, desarrollo y crecimiento económico, y nos permite valorar las características naturales y culturales de nuestro entorno, que nos permite prestar servicios competitivos, de calidad y sostenibles.</a:t>
            </a:r>
            <a:endParaRPr lang="es-E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17" name="Imagen 316">
            <a:extLst>
              <a:ext uri="{FF2B5EF4-FFF2-40B4-BE49-F238E27FC236}">
                <a16:creationId xmlns:a16="http://schemas.microsoft.com/office/drawing/2014/main" id="{8DB6F0AA-974D-42A6-80C6-98E2B834E8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4473" y="1467853"/>
            <a:ext cx="5402179" cy="4247316"/>
          </a:xfrm>
          <a:prstGeom prst="rect">
            <a:avLst/>
          </a:prstGeom>
        </p:spPr>
      </p:pic>
      <p:pic>
        <p:nvPicPr>
          <p:cNvPr id="319" name="Imagen 318">
            <a:extLst>
              <a:ext uri="{FF2B5EF4-FFF2-40B4-BE49-F238E27FC236}">
                <a16:creationId xmlns:a16="http://schemas.microsoft.com/office/drawing/2014/main" id="{39C7C837-258F-4A3E-9AFD-D5A4DDBB2AA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72940">
            <a:off x="8514914" y="1386352"/>
            <a:ext cx="1409260" cy="140926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424E3D97-99D4-4B03-930B-20485E796806}"/>
              </a:ext>
            </a:extLst>
          </p:cNvPr>
          <p:cNvSpPr txBox="1"/>
          <p:nvPr/>
        </p:nvSpPr>
        <p:spPr>
          <a:xfrm>
            <a:off x="1549074" y="725278"/>
            <a:ext cx="83759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PLANTEAMIENTO DEL PROBLEMA</a:t>
            </a:r>
            <a:endParaRPr lang="es-ES" sz="1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BC21753-C0CE-45B7-8994-6D3673D759E0}"/>
              </a:ext>
            </a:extLst>
          </p:cNvPr>
          <p:cNvSpPr txBox="1"/>
          <p:nvPr/>
        </p:nvSpPr>
        <p:spPr>
          <a:xfrm>
            <a:off x="5891205" y="4729212"/>
            <a:ext cx="4859526" cy="584775"/>
          </a:xfrm>
          <a:prstGeom prst="rect">
            <a:avLst/>
          </a:prstGeom>
          <a:ln>
            <a:noFill/>
          </a:ln>
          <a:effectLst>
            <a:glow rad="101600">
              <a:srgbClr val="C00000">
                <a:alpha val="40000"/>
              </a:srgb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No tienen donde alojar y ofrecer los servicios turísticos “Servicios </a:t>
            </a:r>
            <a:r>
              <a:rPr lang="es-ES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Tic´s</a:t>
            </a:r>
            <a:r>
              <a:rPr lang="es-E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endParaRPr lang="es-E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02932" y="4460842"/>
            <a:ext cx="950401" cy="76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277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>
          <a:xfrm>
            <a:off x="1371600" y="704849"/>
            <a:ext cx="8322928" cy="380229"/>
          </a:xfrm>
        </p:spPr>
        <p:txBody>
          <a:bodyPr>
            <a:noAutofit/>
          </a:bodyPr>
          <a:lstStyle/>
          <a:p>
            <a:pPr algn="ctr"/>
            <a:r>
              <a:rPr lang="es-CO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OBJETIVO GENERAL</a:t>
            </a:r>
            <a:endParaRPr lang="es-CO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3C29E880-45B8-4B68-ABDD-F09F72615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2539" y="3007393"/>
            <a:ext cx="4852227" cy="2883955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1808B89E-3A81-4683-A25D-3C3AC74BAEF6}"/>
              </a:ext>
            </a:extLst>
          </p:cNvPr>
          <p:cNvSpPr/>
          <p:nvPr/>
        </p:nvSpPr>
        <p:spPr>
          <a:xfrm>
            <a:off x="1711235" y="1994041"/>
            <a:ext cx="7576458" cy="1015663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numCol="1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Desarrollar </a:t>
            </a:r>
            <a:r>
              <a:rPr kumimoji="0" lang="es-E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una plataforma</a:t>
            </a:r>
            <a:r>
              <a:rPr kumimoji="0" lang="es-ES" sz="20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web que permita visualizar las diferentes atracciones turísticas que ofrece  la comunidad ecoturística </a:t>
            </a:r>
            <a:r>
              <a:rPr lang="es-ES" sz="20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kumimoji="0" lang="es-ES" sz="2000" b="0" i="0" u="none" strike="noStrike" kern="1200" cap="none" spc="0" normalizeH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orcaraño</a:t>
            </a:r>
            <a:r>
              <a:rPr kumimoji="0" lang="es-ES" sz="20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, zona rural de Florencia - </a:t>
            </a:r>
            <a:r>
              <a:rPr lang="es-E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kumimoji="0" lang="es-ES" sz="2000" b="0" i="0" u="none" strike="noStrike" kern="1200" cap="none" spc="0" normalizeH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aquetá</a:t>
            </a: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581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s-CO" dirty="0" smtClean="0"/>
              <a:t>OBJETIVO ESPECIFICOS</a:t>
            </a:r>
            <a:endParaRPr lang="en-US" dirty="0"/>
          </a:p>
        </p:txBody>
      </p:sp>
      <p:cxnSp>
        <p:nvCxnSpPr>
          <p:cNvPr id="38" name="直線コネクタ 12"/>
          <p:cNvCxnSpPr/>
          <p:nvPr/>
        </p:nvCxnSpPr>
        <p:spPr>
          <a:xfrm>
            <a:off x="-96019" y="3337230"/>
            <a:ext cx="2063202" cy="1099883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コネクタ 23"/>
          <p:cNvCxnSpPr/>
          <p:nvPr/>
        </p:nvCxnSpPr>
        <p:spPr>
          <a:xfrm flipV="1">
            <a:off x="1967183" y="3712533"/>
            <a:ext cx="1824361" cy="724579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コネクタ 25"/>
          <p:cNvCxnSpPr/>
          <p:nvPr/>
        </p:nvCxnSpPr>
        <p:spPr>
          <a:xfrm>
            <a:off x="3791544" y="3712533"/>
            <a:ext cx="1920380" cy="681119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コネクタ 27"/>
          <p:cNvCxnSpPr/>
          <p:nvPr/>
        </p:nvCxnSpPr>
        <p:spPr>
          <a:xfrm flipV="1">
            <a:off x="5711924" y="3433241"/>
            <a:ext cx="1344966" cy="96041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コネクタ 29"/>
          <p:cNvCxnSpPr/>
          <p:nvPr/>
        </p:nvCxnSpPr>
        <p:spPr>
          <a:xfrm>
            <a:off x="7056890" y="3433241"/>
            <a:ext cx="1775651" cy="480205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コネクタ 33"/>
          <p:cNvCxnSpPr/>
          <p:nvPr/>
        </p:nvCxnSpPr>
        <p:spPr>
          <a:xfrm flipV="1">
            <a:off x="8832541" y="3000590"/>
            <a:ext cx="1690549" cy="912857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コネクタ 35"/>
          <p:cNvCxnSpPr/>
          <p:nvPr/>
        </p:nvCxnSpPr>
        <p:spPr>
          <a:xfrm>
            <a:off x="10523091" y="3000590"/>
            <a:ext cx="1668909" cy="129805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フローチャート : 結合子 2"/>
          <p:cNvSpPr/>
          <p:nvPr/>
        </p:nvSpPr>
        <p:spPr>
          <a:xfrm>
            <a:off x="1871164" y="4341102"/>
            <a:ext cx="192038" cy="192021"/>
          </a:xfrm>
          <a:prstGeom prst="flowChartConnector">
            <a:avLst/>
          </a:prstGeom>
          <a:solidFill>
            <a:srgbClr val="92D050"/>
          </a:solidFill>
          <a:ln>
            <a:noFill/>
            <a:prstDash val="sysDot"/>
          </a:ln>
          <a:effectLst>
            <a:outerShdw blurRad="254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/>
          </a:p>
        </p:txBody>
      </p:sp>
      <p:sp>
        <p:nvSpPr>
          <p:cNvPr id="46" name="フローチャート : 結合子 13"/>
          <p:cNvSpPr/>
          <p:nvPr/>
        </p:nvSpPr>
        <p:spPr>
          <a:xfrm>
            <a:off x="3695525" y="3616522"/>
            <a:ext cx="192038" cy="192021"/>
          </a:xfrm>
          <a:prstGeom prst="flowChartConnector">
            <a:avLst/>
          </a:prstGeom>
          <a:solidFill>
            <a:srgbClr val="00B050"/>
          </a:solidFill>
          <a:ln>
            <a:noFill/>
            <a:prstDash val="sysDot"/>
          </a:ln>
          <a:effectLst>
            <a:outerShdw blurRad="254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/>
          </a:p>
        </p:txBody>
      </p:sp>
      <p:sp>
        <p:nvSpPr>
          <p:cNvPr id="47" name="フローチャート : 結合子 14"/>
          <p:cNvSpPr/>
          <p:nvPr/>
        </p:nvSpPr>
        <p:spPr>
          <a:xfrm>
            <a:off x="5615905" y="4297642"/>
            <a:ext cx="192038" cy="192021"/>
          </a:xfrm>
          <a:prstGeom prst="flowChartConnector">
            <a:avLst/>
          </a:prstGeom>
          <a:solidFill>
            <a:srgbClr val="00B0F0"/>
          </a:solidFill>
          <a:ln>
            <a:noFill/>
            <a:prstDash val="sysDot"/>
          </a:ln>
          <a:effectLst>
            <a:outerShdw blurRad="254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/>
          </a:p>
        </p:txBody>
      </p:sp>
      <p:sp>
        <p:nvSpPr>
          <p:cNvPr id="48" name="フローチャート : 結合子 15"/>
          <p:cNvSpPr/>
          <p:nvPr/>
        </p:nvSpPr>
        <p:spPr>
          <a:xfrm>
            <a:off x="6960871" y="3337230"/>
            <a:ext cx="192038" cy="192021"/>
          </a:xfrm>
          <a:prstGeom prst="flowChartConnector">
            <a:avLst/>
          </a:prstGeom>
          <a:solidFill>
            <a:srgbClr val="0070C0"/>
          </a:solidFill>
          <a:ln>
            <a:noFill/>
            <a:prstDash val="sysDot"/>
          </a:ln>
          <a:effectLst>
            <a:outerShdw blurRad="254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/>
          </a:p>
        </p:txBody>
      </p:sp>
      <p:sp>
        <p:nvSpPr>
          <p:cNvPr id="49" name="フローチャート : 結合子 20"/>
          <p:cNvSpPr/>
          <p:nvPr/>
        </p:nvSpPr>
        <p:spPr>
          <a:xfrm>
            <a:off x="8736522" y="3820217"/>
            <a:ext cx="192038" cy="192021"/>
          </a:xfrm>
          <a:prstGeom prst="flowChartConnector">
            <a:avLst/>
          </a:prstGeom>
          <a:solidFill>
            <a:srgbClr val="002060"/>
          </a:solidFill>
          <a:ln>
            <a:noFill/>
            <a:prstDash val="sysDot"/>
          </a:ln>
          <a:effectLst>
            <a:outerShdw blurRad="254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/>
          </a:p>
        </p:txBody>
      </p:sp>
      <p:sp>
        <p:nvSpPr>
          <p:cNvPr id="50" name="フローチャート : 結合子 21"/>
          <p:cNvSpPr/>
          <p:nvPr/>
        </p:nvSpPr>
        <p:spPr>
          <a:xfrm>
            <a:off x="10427072" y="2904579"/>
            <a:ext cx="192038" cy="192021"/>
          </a:xfrm>
          <a:prstGeom prst="flowChartConnector">
            <a:avLst/>
          </a:prstGeom>
          <a:solidFill>
            <a:srgbClr val="7030A0"/>
          </a:solidFill>
          <a:ln>
            <a:noFill/>
            <a:prstDash val="sysDot"/>
          </a:ln>
          <a:effectLst>
            <a:outerShdw blurRad="254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/>
          </a:p>
        </p:txBody>
      </p:sp>
      <p:sp>
        <p:nvSpPr>
          <p:cNvPr id="51" name="テキスト プレースホルダー 8"/>
          <p:cNvSpPr txBox="1">
            <a:spLocks/>
          </p:cNvSpPr>
          <p:nvPr/>
        </p:nvSpPr>
        <p:spPr>
          <a:xfrm>
            <a:off x="712815" y="5200958"/>
            <a:ext cx="2727724" cy="108358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bg2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Clear Sans Light" panose="020B0303030202020304" pitchFamily="34" charset="0"/>
                <a:ea typeface="+mn-ea"/>
                <a:cs typeface="Clear Sans Light" panose="020B03030302020203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>
                <a:solidFill>
                  <a:schemeClr val="tx1"/>
                </a:solidFill>
                <a:effectLst/>
                <a:latin typeface="Arial"/>
                <a:cs typeface="Arial"/>
              </a:rPr>
              <a:t>Realizar el levantamiento de requisitos funcionales y no funcionales</a:t>
            </a:r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3" name="テキスト プレースホルダー 8"/>
          <p:cNvSpPr txBox="1">
            <a:spLocks/>
          </p:cNvSpPr>
          <p:nvPr/>
        </p:nvSpPr>
        <p:spPr>
          <a:xfrm>
            <a:off x="741846" y="1854184"/>
            <a:ext cx="2640522" cy="90602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bg2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Clear Sans Light" panose="020B0303030202020304" pitchFamily="34" charset="0"/>
                <a:ea typeface="+mn-ea"/>
                <a:cs typeface="Clear Sans Light" panose="020B03030302020203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lvl="0" indent="-171450" algn="just" fontAlgn="base">
              <a:lnSpc>
                <a:spcPct val="100000"/>
              </a:lnSpc>
              <a:spcBef>
                <a:spcPts val="0"/>
              </a:spcBef>
              <a:defRPr/>
            </a:pPr>
            <a:r>
              <a:rPr lang="es-ES" sz="1400" dirty="0">
                <a:solidFill>
                  <a:prstClr val="black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Realizar matriz </a:t>
            </a:r>
            <a:r>
              <a:rPr lang="es-ES" sz="1400" dirty="0" err="1">
                <a:solidFill>
                  <a:prstClr val="black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dofa</a:t>
            </a:r>
            <a:r>
              <a:rPr lang="es-ES" sz="1400" dirty="0">
                <a:solidFill>
                  <a:prstClr val="black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(Debilidades, oportunidades, fortalezas y amenazas)</a:t>
            </a:r>
          </a:p>
        </p:txBody>
      </p:sp>
      <p:cxnSp>
        <p:nvCxnSpPr>
          <p:cNvPr id="55" name="直線コネクタ 54"/>
          <p:cNvCxnSpPr/>
          <p:nvPr/>
        </p:nvCxnSpPr>
        <p:spPr>
          <a:xfrm flipH="1" flipV="1">
            <a:off x="1915567" y="2669395"/>
            <a:ext cx="44510" cy="1724259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コネクタ 56"/>
          <p:cNvCxnSpPr/>
          <p:nvPr/>
        </p:nvCxnSpPr>
        <p:spPr>
          <a:xfrm flipH="1">
            <a:off x="2577916" y="3774592"/>
            <a:ext cx="1232807" cy="1382905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テキスト プレースホルダー 8"/>
          <p:cNvSpPr txBox="1">
            <a:spLocks/>
          </p:cNvSpPr>
          <p:nvPr/>
        </p:nvSpPr>
        <p:spPr>
          <a:xfrm>
            <a:off x="3839553" y="1593350"/>
            <a:ext cx="2640522" cy="87104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bg2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Clear Sans Light" panose="020B0303030202020304" pitchFamily="34" charset="0"/>
                <a:ea typeface="+mn-ea"/>
                <a:cs typeface="Clear Sans Light" panose="020B03030302020203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just" fontAlgn="base">
              <a:defRPr/>
            </a:pPr>
            <a:r>
              <a:rPr lang="es-ES" sz="1400" dirty="0">
                <a:solidFill>
                  <a:prstClr val="black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Realizar mockups (Wirframe) utilizando el software figma</a:t>
            </a:r>
          </a:p>
        </p:txBody>
      </p:sp>
      <p:sp>
        <p:nvSpPr>
          <p:cNvPr id="59" name="テキスト プレースホルダー 8"/>
          <p:cNvSpPr txBox="1">
            <a:spLocks/>
          </p:cNvSpPr>
          <p:nvPr/>
        </p:nvSpPr>
        <p:spPr>
          <a:xfrm>
            <a:off x="4019815" y="5264255"/>
            <a:ext cx="2640522" cy="81609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bg2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Clear Sans Light" panose="020B0303030202020304" pitchFamily="34" charset="0"/>
                <a:ea typeface="+mn-ea"/>
                <a:cs typeface="Clear Sans Light" panose="020B03030302020203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just" fontAlgn="base">
              <a:defRPr/>
            </a:pPr>
            <a:r>
              <a:rPr lang="es-ES" sz="1400" dirty="0">
                <a:solidFill>
                  <a:prstClr val="black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Realizar el historial de usuario con cada unos de los mockups</a:t>
            </a:r>
          </a:p>
        </p:txBody>
      </p:sp>
      <p:sp>
        <p:nvSpPr>
          <p:cNvPr id="61" name="テキスト プレースホルダー 8"/>
          <p:cNvSpPr txBox="1">
            <a:spLocks/>
          </p:cNvSpPr>
          <p:nvPr/>
        </p:nvSpPr>
        <p:spPr>
          <a:xfrm>
            <a:off x="7152909" y="1597116"/>
            <a:ext cx="2640522" cy="65237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bg2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Clear Sans Light" panose="020B0303030202020304" pitchFamily="34" charset="0"/>
                <a:ea typeface="+mn-ea"/>
                <a:cs typeface="Clear Sans Light" panose="020B03030302020203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just" fontAlgn="base">
              <a:defRPr/>
            </a:pPr>
            <a:r>
              <a:rPr lang="es-E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Realizar los diagramas de procesos.</a:t>
            </a:r>
          </a:p>
        </p:txBody>
      </p:sp>
      <p:sp>
        <p:nvSpPr>
          <p:cNvPr id="63" name="テキスト プレースホルダー 8"/>
          <p:cNvSpPr txBox="1">
            <a:spLocks/>
          </p:cNvSpPr>
          <p:nvPr/>
        </p:nvSpPr>
        <p:spPr>
          <a:xfrm>
            <a:off x="6976473" y="5051065"/>
            <a:ext cx="2640522" cy="148816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bg2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Clear Sans Light" panose="020B0303030202020304" pitchFamily="34" charset="0"/>
                <a:ea typeface="+mn-ea"/>
                <a:cs typeface="Clear Sans Light" panose="020B03030302020203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just" fontAlgn="base">
              <a:defRPr/>
            </a:pPr>
            <a:r>
              <a:rPr lang="es-ES" sz="1400" dirty="0">
                <a:solidFill>
                  <a:prstClr val="black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Implementar el lenguaje de estructura básica </a:t>
            </a:r>
            <a:r>
              <a:rPr lang="es-MX" sz="1400" dirty="0">
                <a:solidFill>
                  <a:prstClr val="black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HTML que permita el desarrollo de la estructura visual de la página web</a:t>
            </a:r>
          </a:p>
        </p:txBody>
      </p:sp>
      <p:cxnSp>
        <p:nvCxnSpPr>
          <p:cNvPr id="65" name="直線コネクタ 69"/>
          <p:cNvCxnSpPr>
            <a:endCxn id="57" idx="2"/>
          </p:cNvCxnSpPr>
          <p:nvPr/>
        </p:nvCxnSpPr>
        <p:spPr>
          <a:xfrm flipH="1" flipV="1">
            <a:off x="5159814" y="2464394"/>
            <a:ext cx="522195" cy="1889169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コネクタ 71"/>
          <p:cNvCxnSpPr/>
          <p:nvPr/>
        </p:nvCxnSpPr>
        <p:spPr>
          <a:xfrm flipH="1">
            <a:off x="6022537" y="3515566"/>
            <a:ext cx="1042311" cy="1652678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線コネクタ 73"/>
          <p:cNvCxnSpPr/>
          <p:nvPr/>
        </p:nvCxnSpPr>
        <p:spPr>
          <a:xfrm flipH="1" flipV="1">
            <a:off x="8601050" y="2267907"/>
            <a:ext cx="251724" cy="1600781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コネクタ 76"/>
          <p:cNvCxnSpPr/>
          <p:nvPr/>
        </p:nvCxnSpPr>
        <p:spPr>
          <a:xfrm flipH="1">
            <a:off x="8761227" y="3081631"/>
            <a:ext cx="1710247" cy="182126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正方形/長方形 78"/>
          <p:cNvSpPr/>
          <p:nvPr/>
        </p:nvSpPr>
        <p:spPr>
          <a:xfrm>
            <a:off x="574908" y="1892829"/>
            <a:ext cx="88311" cy="605231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600" dirty="0"/>
          </a:p>
        </p:txBody>
      </p:sp>
      <p:sp>
        <p:nvSpPr>
          <p:cNvPr id="70" name="正方形/長方形 79"/>
          <p:cNvSpPr/>
          <p:nvPr/>
        </p:nvSpPr>
        <p:spPr>
          <a:xfrm>
            <a:off x="484212" y="5189917"/>
            <a:ext cx="88311" cy="605231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600" dirty="0"/>
          </a:p>
        </p:txBody>
      </p:sp>
      <p:sp>
        <p:nvSpPr>
          <p:cNvPr id="71" name="正方形/長方形 80"/>
          <p:cNvSpPr/>
          <p:nvPr/>
        </p:nvSpPr>
        <p:spPr>
          <a:xfrm>
            <a:off x="3743535" y="1652803"/>
            <a:ext cx="88311" cy="605231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600" dirty="0"/>
          </a:p>
        </p:txBody>
      </p:sp>
      <p:sp>
        <p:nvSpPr>
          <p:cNvPr id="72" name="正方形/長方形 81"/>
          <p:cNvSpPr/>
          <p:nvPr/>
        </p:nvSpPr>
        <p:spPr>
          <a:xfrm>
            <a:off x="3887563" y="5223869"/>
            <a:ext cx="88311" cy="605231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600" dirty="0"/>
          </a:p>
        </p:txBody>
      </p:sp>
      <p:sp>
        <p:nvSpPr>
          <p:cNvPr id="73" name="正方形/長方形 82"/>
          <p:cNvSpPr/>
          <p:nvPr/>
        </p:nvSpPr>
        <p:spPr>
          <a:xfrm>
            <a:off x="7074282" y="1644261"/>
            <a:ext cx="88311" cy="605231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600" dirty="0"/>
          </a:p>
        </p:txBody>
      </p:sp>
      <p:sp>
        <p:nvSpPr>
          <p:cNvPr id="74" name="正方形/長方形 83"/>
          <p:cNvSpPr/>
          <p:nvPr/>
        </p:nvSpPr>
        <p:spPr>
          <a:xfrm>
            <a:off x="6872560" y="5212673"/>
            <a:ext cx="88311" cy="605231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600" dirty="0"/>
          </a:p>
        </p:txBody>
      </p:sp>
      <p:sp>
        <p:nvSpPr>
          <p:cNvPr id="77" name="フローチャート : 結合子 21"/>
          <p:cNvSpPr/>
          <p:nvPr/>
        </p:nvSpPr>
        <p:spPr>
          <a:xfrm>
            <a:off x="11992205" y="3034385"/>
            <a:ext cx="192038" cy="192021"/>
          </a:xfrm>
          <a:prstGeom prst="flowChartConnector">
            <a:avLst/>
          </a:prstGeom>
          <a:solidFill>
            <a:srgbClr val="FFFF00"/>
          </a:solidFill>
          <a:ln>
            <a:noFill/>
            <a:prstDash val="sysDot"/>
          </a:ln>
          <a:effectLst>
            <a:outerShdw blurRad="254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/>
          </a:p>
        </p:txBody>
      </p:sp>
      <p:cxnSp>
        <p:nvCxnSpPr>
          <p:cNvPr id="78" name="直線コネクタ 76"/>
          <p:cNvCxnSpPr/>
          <p:nvPr/>
        </p:nvCxnSpPr>
        <p:spPr>
          <a:xfrm flipV="1">
            <a:off x="11473064" y="3195642"/>
            <a:ext cx="551002" cy="42088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正方形/長方形 83"/>
          <p:cNvSpPr/>
          <p:nvPr/>
        </p:nvSpPr>
        <p:spPr>
          <a:xfrm>
            <a:off x="9793431" y="4038486"/>
            <a:ext cx="88311" cy="605231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600" dirty="0"/>
          </a:p>
        </p:txBody>
      </p:sp>
      <p:sp>
        <p:nvSpPr>
          <p:cNvPr id="90" name="テキスト プレースホルダー 8"/>
          <p:cNvSpPr txBox="1">
            <a:spLocks/>
          </p:cNvSpPr>
          <p:nvPr/>
        </p:nvSpPr>
        <p:spPr>
          <a:xfrm>
            <a:off x="9818136" y="3887171"/>
            <a:ext cx="2373864" cy="131378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bg2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Clear Sans Light" panose="020B0303030202020304" pitchFamily="34" charset="0"/>
                <a:ea typeface="+mn-ea"/>
                <a:cs typeface="Clear Sans Light" panose="020B03030302020203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just" fontAlgn="base">
              <a:defRPr/>
            </a:pPr>
            <a:r>
              <a:rPr lang="es-MX" sz="1300" dirty="0">
                <a:solidFill>
                  <a:prstClr val="black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Implementar el lenguaje CSS para una organización,  presentación y ofrecer una interfaz mas cómoda e amigable al usuario</a:t>
            </a:r>
            <a:endParaRPr lang="es-ES" sz="1300" dirty="0">
              <a:solidFill>
                <a:prstClr val="black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872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00"/>
                            </p:stCondLst>
                            <p:childTnLst>
                              <p:par>
                                <p:cTn id="6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000"/>
                            </p:stCondLst>
                            <p:childTnLst>
                              <p:par>
                                <p:cTn id="6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500"/>
                            </p:stCondLst>
                            <p:childTnLst>
                              <p:par>
                                <p:cTn id="7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000"/>
                            </p:stCondLst>
                            <p:childTnLst>
                              <p:par>
                                <p:cTn id="7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500"/>
                            </p:stCondLst>
                            <p:childTnLst>
                              <p:par>
                                <p:cTn id="8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000"/>
                            </p:stCondLst>
                            <p:childTnLst>
                              <p:par>
                                <p:cTn id="8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500"/>
                            </p:stCondLst>
                            <p:childTnLst>
                              <p:par>
                                <p:cTn id="9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7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9000"/>
                            </p:stCondLst>
                            <p:childTnLst>
                              <p:par>
                                <p:cTn id="9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9500"/>
                            </p:stCondLst>
                            <p:childTnLst>
                              <p:par>
                                <p:cTn id="10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3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9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2500"/>
                            </p:stCondLst>
                            <p:childTnLst>
                              <p:par>
                                <p:cTn id="1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3000"/>
                            </p:stCondLst>
                            <p:childTnLst>
                              <p:par>
                                <p:cTn id="14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3500"/>
                            </p:stCondLst>
                            <p:childTnLst>
                              <p:par>
                                <p:cTn id="14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0" dur="50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7" grpId="0" animBg="1"/>
      <p:bldP spid="87" grpId="0" animBg="1"/>
      <p:bldP spid="90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9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F30D38A4-6C6B-4E95-87BB-258C3265C5AA}"/>
              </a:ext>
            </a:extLst>
          </p:cNvPr>
          <p:cNvSpPr txBox="1"/>
          <p:nvPr/>
        </p:nvSpPr>
        <p:spPr>
          <a:xfrm>
            <a:off x="4923902" y="1633095"/>
            <a:ext cx="2879870" cy="707886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 smtClean="0"/>
              <a:t>Mal manejo del uso de  las </a:t>
            </a:r>
            <a:r>
              <a:rPr lang="es-ES" sz="2000" b="1" dirty="0" err="1" smtClean="0"/>
              <a:t>Tic´s</a:t>
            </a:r>
            <a:endParaRPr lang="es-ES" sz="2000" b="1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588353B-3016-4B2C-A49A-3864ADFB6DE4}"/>
              </a:ext>
            </a:extLst>
          </p:cNvPr>
          <p:cNvSpPr txBox="1"/>
          <p:nvPr/>
        </p:nvSpPr>
        <p:spPr>
          <a:xfrm>
            <a:off x="8906639" y="1509985"/>
            <a:ext cx="2905387" cy="1015663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 smtClean="0"/>
              <a:t>Caducidad relativa del talento humano sobre la pagina web</a:t>
            </a:r>
            <a:endParaRPr lang="es-ES" sz="2000" b="1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F7A2628-EB8E-4158-A385-516321648840}"/>
              </a:ext>
            </a:extLst>
          </p:cNvPr>
          <p:cNvSpPr txBox="1"/>
          <p:nvPr/>
        </p:nvSpPr>
        <p:spPr>
          <a:xfrm>
            <a:off x="915648" y="1465111"/>
            <a:ext cx="2905387" cy="707886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 smtClean="0"/>
              <a:t>Capacitación sobre el uso de las </a:t>
            </a:r>
            <a:r>
              <a:rPr lang="es-ES" sz="2000" b="1" dirty="0" err="1" smtClean="0"/>
              <a:t>Tic´s</a:t>
            </a:r>
            <a:endParaRPr lang="es-ES" sz="2000" b="1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E4C66C36-E643-4702-AF14-EB2F56180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725488"/>
            <a:ext cx="8229600" cy="419100"/>
          </a:xfrm>
        </p:spPr>
        <p:txBody>
          <a:bodyPr>
            <a:noAutofit/>
          </a:bodyPr>
          <a:lstStyle/>
          <a:p>
            <a:pPr algn="ctr"/>
            <a:r>
              <a:rPr lang="es-CO" dirty="0" smtClean="0"/>
              <a:t>LIMITACIÓN</a:t>
            </a:r>
            <a:endParaRPr lang="es-ES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2829488"/>
            <a:ext cx="8784324" cy="2845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744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n 21">
            <a:extLst>
              <a:ext uri="{FF2B5EF4-FFF2-40B4-BE49-F238E27FC236}">
                <a16:creationId xmlns:a16="http://schemas.microsoft.com/office/drawing/2014/main" id="{F27BFAB1-2FA6-4E1A-BE39-966119A5AE6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69" y="1605895"/>
            <a:ext cx="12103094" cy="361882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C677670-DA3B-484A-BF65-54E165B62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s-CO" dirty="0" smtClean="0"/>
              <a:t>VENTAJAS</a:t>
            </a:r>
            <a:endParaRPr lang="es-ES" dirty="0"/>
          </a:p>
        </p:txBody>
      </p:sp>
      <p:sp>
        <p:nvSpPr>
          <p:cNvPr id="15" name="フリーフォーム 43"/>
          <p:cNvSpPr/>
          <p:nvPr/>
        </p:nvSpPr>
        <p:spPr>
          <a:xfrm>
            <a:off x="1" y="2846231"/>
            <a:ext cx="12192000" cy="1622474"/>
          </a:xfrm>
          <a:custGeom>
            <a:avLst/>
            <a:gdLst>
              <a:gd name="connsiteX0" fmla="*/ 0 w 18893307"/>
              <a:gd name="connsiteY0" fmla="*/ 502276 h 3863662"/>
              <a:gd name="connsiteX1" fmla="*/ 4958366 w 18893307"/>
              <a:gd name="connsiteY1" fmla="*/ 502276 h 3863662"/>
              <a:gd name="connsiteX2" fmla="*/ 4958366 w 18893307"/>
              <a:gd name="connsiteY2" fmla="*/ 3863662 h 3863662"/>
              <a:gd name="connsiteX3" fmla="*/ 5924282 w 18893307"/>
              <a:gd name="connsiteY3" fmla="*/ 3863662 h 3863662"/>
              <a:gd name="connsiteX4" fmla="*/ 5924282 w 18893307"/>
              <a:gd name="connsiteY4" fmla="*/ 850006 h 3863662"/>
              <a:gd name="connsiteX5" fmla="*/ 11681138 w 18893307"/>
              <a:gd name="connsiteY5" fmla="*/ 850006 h 3863662"/>
              <a:gd name="connsiteX6" fmla="*/ 11681138 w 18893307"/>
              <a:gd name="connsiteY6" fmla="*/ 3078051 h 3863662"/>
              <a:gd name="connsiteX7" fmla="*/ 12750085 w 18893307"/>
              <a:gd name="connsiteY7" fmla="*/ 3078051 h 3863662"/>
              <a:gd name="connsiteX8" fmla="*/ 12750085 w 18893307"/>
              <a:gd name="connsiteY8" fmla="*/ 0 h 3863662"/>
              <a:gd name="connsiteX9" fmla="*/ 18893307 w 18893307"/>
              <a:gd name="connsiteY9" fmla="*/ 0 h 3863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893307" h="3863662">
                <a:moveTo>
                  <a:pt x="0" y="502276"/>
                </a:moveTo>
                <a:lnTo>
                  <a:pt x="4958366" y="502276"/>
                </a:lnTo>
                <a:lnTo>
                  <a:pt x="4958366" y="3863662"/>
                </a:lnTo>
                <a:lnTo>
                  <a:pt x="5924282" y="3863662"/>
                </a:lnTo>
                <a:lnTo>
                  <a:pt x="5924282" y="850006"/>
                </a:lnTo>
                <a:lnTo>
                  <a:pt x="11681138" y="850006"/>
                </a:lnTo>
                <a:lnTo>
                  <a:pt x="11681138" y="3078051"/>
                </a:lnTo>
                <a:lnTo>
                  <a:pt x="12750085" y="3078051"/>
                </a:lnTo>
                <a:lnTo>
                  <a:pt x="12750085" y="0"/>
                </a:lnTo>
                <a:lnTo>
                  <a:pt x="18893307" y="0"/>
                </a:lnTo>
              </a:path>
            </a:pathLst>
          </a:custGeom>
          <a:noFill/>
          <a:ln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正方形/長方形 9"/>
          <p:cNvSpPr/>
          <p:nvPr/>
        </p:nvSpPr>
        <p:spPr>
          <a:xfrm rot="363050">
            <a:off x="1075072" y="2917464"/>
            <a:ext cx="1723898" cy="561056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正方形/長方形 10"/>
          <p:cNvSpPr/>
          <p:nvPr/>
        </p:nvSpPr>
        <p:spPr>
          <a:xfrm>
            <a:off x="934294" y="2810105"/>
            <a:ext cx="1750849" cy="605203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/>
              <a:t>Incentiva el </a:t>
            </a:r>
            <a:r>
              <a:rPr lang="es-CO" sz="2000" b="1" dirty="0" smtClean="0"/>
              <a:t>turismo</a:t>
            </a:r>
            <a:endParaRPr lang="es-CO" sz="2000" b="1" dirty="0"/>
          </a:p>
        </p:txBody>
      </p:sp>
      <p:sp>
        <p:nvSpPr>
          <p:cNvPr id="20" name="正方形/長方形 22"/>
          <p:cNvSpPr/>
          <p:nvPr/>
        </p:nvSpPr>
        <p:spPr>
          <a:xfrm rot="363050">
            <a:off x="2922580" y="4300877"/>
            <a:ext cx="1537878" cy="53249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正方形/長方形 23"/>
          <p:cNvSpPr/>
          <p:nvPr/>
        </p:nvSpPr>
        <p:spPr>
          <a:xfrm>
            <a:off x="2745141" y="4274368"/>
            <a:ext cx="1691873" cy="767632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b="1" dirty="0" smtClean="0"/>
              <a:t>Crecimiento socio económico</a:t>
            </a:r>
            <a:endParaRPr lang="es-CO" b="1" dirty="0"/>
          </a:p>
        </p:txBody>
      </p:sp>
      <p:sp>
        <p:nvSpPr>
          <p:cNvPr id="24" name="正方形/長方形 26"/>
          <p:cNvSpPr/>
          <p:nvPr/>
        </p:nvSpPr>
        <p:spPr>
          <a:xfrm rot="363050">
            <a:off x="5050114" y="2962193"/>
            <a:ext cx="1571251" cy="51029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正方形/長方形 27"/>
          <p:cNvSpPr/>
          <p:nvPr/>
        </p:nvSpPr>
        <p:spPr>
          <a:xfrm>
            <a:off x="4812631" y="2916609"/>
            <a:ext cx="1783015" cy="532117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400" b="1" dirty="0" smtClean="0"/>
              <a:t>Visibilidad</a:t>
            </a:r>
            <a:endParaRPr lang="es-CO" sz="2400" b="1" dirty="0"/>
          </a:p>
        </p:txBody>
      </p:sp>
      <p:sp>
        <p:nvSpPr>
          <p:cNvPr id="28" name="正方形/長方形 30"/>
          <p:cNvSpPr/>
          <p:nvPr/>
        </p:nvSpPr>
        <p:spPr>
          <a:xfrm rot="363050">
            <a:off x="7266746" y="4070259"/>
            <a:ext cx="1449138" cy="48861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正方形/長方形 31"/>
          <p:cNvSpPr/>
          <p:nvPr/>
        </p:nvSpPr>
        <p:spPr>
          <a:xfrm>
            <a:off x="7014261" y="4003123"/>
            <a:ext cx="1723339" cy="772937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b="1" dirty="0" smtClean="0"/>
              <a:t>Gestión local y organizacional</a:t>
            </a:r>
            <a:endParaRPr lang="es-CO" sz="2000" b="1" dirty="0"/>
          </a:p>
        </p:txBody>
      </p:sp>
      <p:sp>
        <p:nvSpPr>
          <p:cNvPr id="32" name="正方形/長方形 34"/>
          <p:cNvSpPr/>
          <p:nvPr/>
        </p:nvSpPr>
        <p:spPr>
          <a:xfrm rot="363050">
            <a:off x="9599587" y="2572193"/>
            <a:ext cx="1588788" cy="477244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正方形/長方形 35"/>
          <p:cNvSpPr/>
          <p:nvPr/>
        </p:nvSpPr>
        <p:spPr>
          <a:xfrm>
            <a:off x="9396512" y="2538876"/>
            <a:ext cx="1672309" cy="876432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b="1" dirty="0" smtClean="0"/>
              <a:t>Sentido de pertenencia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652445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20" grpId="0" animBg="1"/>
      <p:bldP spid="21" grpId="0" animBg="1"/>
      <p:bldP spid="24" grpId="0" animBg="1"/>
      <p:bldP spid="25" grpId="0" animBg="1"/>
      <p:bldP spid="28" grpId="0" animBg="1"/>
      <p:bldP spid="29" grpId="0" animBg="1"/>
      <p:bldP spid="32" grpId="0" animBg="1"/>
      <p:bldP spid="3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s-CO" dirty="0" smtClean="0"/>
              <a:t>IMPORTANCIA</a:t>
            </a:r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116" y="1596934"/>
            <a:ext cx="4337238" cy="3845827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201784" y="1596934"/>
            <a:ext cx="44805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 smtClean="0">
                <a:latin typeface="+mj-lt"/>
                <a:cs typeface="Arial" panose="020B0604020202020204" pitchFamily="34" charset="0"/>
              </a:rPr>
              <a:t>Se apuesta </a:t>
            </a:r>
            <a:r>
              <a:rPr lang="es-CO" dirty="0">
                <a:latin typeface="+mj-lt"/>
                <a:cs typeface="Arial" panose="020B0604020202020204" pitchFamily="34" charset="0"/>
              </a:rPr>
              <a:t>por el desarrollo integral del territorio a través de la implementación de la estrategia de Turismo Rural </a:t>
            </a:r>
            <a:r>
              <a:rPr lang="es-CO" dirty="0" smtClean="0">
                <a:latin typeface="+mj-lt"/>
                <a:cs typeface="Arial" panose="020B0604020202020204" pitchFamily="34" charset="0"/>
              </a:rPr>
              <a:t>Comunitario mediante una </a:t>
            </a:r>
            <a:r>
              <a:rPr lang="es-CO" b="1" dirty="0" smtClean="0">
                <a:latin typeface="+mj-lt"/>
                <a:cs typeface="Arial" panose="020B0604020202020204" pitchFamily="34" charset="0"/>
              </a:rPr>
              <a:t>Plataforma  Web</a:t>
            </a:r>
            <a:r>
              <a:rPr lang="es-CO" dirty="0" smtClean="0">
                <a:latin typeface="+mj-lt"/>
                <a:cs typeface="Arial" panose="020B0604020202020204" pitchFamily="34" charset="0"/>
              </a:rPr>
              <a:t>. </a:t>
            </a:r>
            <a:r>
              <a:rPr lang="es-CO" dirty="0">
                <a:latin typeface="+mj-lt"/>
                <a:cs typeface="Arial" panose="020B0604020202020204" pitchFamily="34" charset="0"/>
              </a:rPr>
              <a:t>Bajo esta premisa, se apoya el fortalecimiento integral de hombres y mujeres del área rural del corregimiento el Caraño con características  culturales, artísticas, sociales, comunitarias netamente campesinas, así como unidades productivas y familias del territorio en procesos de formación, formalización, cohesión social, emprendimiento, cualificación en la prestación de servicios turísticos, corresponsabilidad social y ambiental con el territorio.</a:t>
            </a:r>
            <a:endParaRPr lang="en-US" dirty="0">
              <a:latin typeface="+mj-lt"/>
              <a:cs typeface="Arial" panose="020B0604020202020204" pitchFamily="34" charset="0"/>
            </a:endParaRPr>
          </a:p>
          <a:p>
            <a:endParaRPr lang="en-US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5266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ado 1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289325FD752B545B220EC913FFA0812" ma:contentTypeVersion="10" ma:contentTypeDescription="Crear nuevo documento." ma:contentTypeScope="" ma:versionID="8d33b7855e5ba35ca138945f09f205a8">
  <xsd:schema xmlns:xsd="http://www.w3.org/2001/XMLSchema" xmlns:xs="http://www.w3.org/2001/XMLSchema" xmlns:p="http://schemas.microsoft.com/office/2006/metadata/properties" xmlns:ns2="51f2b0a1-93ea-4530-ab97-0ce832c5dad6" xmlns:ns3="4b07c048-b25b-4051-8924-9d11d09d3ac1" targetNamespace="http://schemas.microsoft.com/office/2006/metadata/properties" ma:root="true" ma:fieldsID="f9fa281692b54b5184e5afcee2034fae" ns2:_="" ns3:_="">
    <xsd:import namespace="51f2b0a1-93ea-4530-ab97-0ce832c5dad6"/>
    <xsd:import namespace="4b07c048-b25b-4051-8924-9d11d09d3ac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f2b0a1-93ea-4530-ab97-0ce832c5dad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07c048-b25b-4051-8924-9d11d09d3ac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464475C-09EB-4AF0-B8B6-4D41154D394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3DBAB78-45D8-416C-92BC-E98B3749CC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1f2b0a1-93ea-4530-ab97-0ce832c5dad6"/>
    <ds:schemaRef ds:uri="4b07c048-b25b-4051-8924-9d11d09d3ac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6F17B87-CDF3-472E-BB4B-E5EABD4E2081}">
  <ds:schemaRefs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www.w3.org/XML/1998/namespace"/>
    <ds:schemaRef ds:uri="51f2b0a1-93ea-4530-ab97-0ce832c5dad6"/>
    <ds:schemaRef ds:uri="4b07c048-b25b-4051-8924-9d11d09d3ac1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695</TotalTime>
  <Words>328</Words>
  <Application>Microsoft Office PowerPoint</Application>
  <PresentationFormat>Panorámica</PresentationFormat>
  <Paragraphs>37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Clear Sans Light</vt:lpstr>
      <vt:lpstr>Tema de Office</vt:lpstr>
      <vt:lpstr>Presentación de PowerPoint</vt:lpstr>
      <vt:lpstr>Creación de una plataforma web que permita visualizar  las ofertas turísticas de la comunidad comunitaria Corcaraño  </vt:lpstr>
      <vt:lpstr>TABLA DE CONTENIDO </vt:lpstr>
      <vt:lpstr>Presentación de PowerPoint</vt:lpstr>
      <vt:lpstr>OBJETIVO GENERAL</vt:lpstr>
      <vt:lpstr>OBJETIVO ESPECIFICOS</vt:lpstr>
      <vt:lpstr>LIMITACIÓN</vt:lpstr>
      <vt:lpstr>VENTAJAS</vt:lpstr>
      <vt:lpstr>IMPORTANCIA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Miguel Leonardo Sánchez Fajardo</dc:creator>
  <cp:lastModifiedBy>NORMAN ALFONSO BASTO CARDONA</cp:lastModifiedBy>
  <cp:revision>65</cp:revision>
  <dcterms:created xsi:type="dcterms:W3CDTF">2020-01-11T19:59:50Z</dcterms:created>
  <dcterms:modified xsi:type="dcterms:W3CDTF">2020-06-23T07:16:10Z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0x010100A289325FD752B545B220EC913FFA0812</vt:lpwstr>
  </property>
</Properties>
</file>